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65" r:id="rId3"/>
    <p:sldId id="274" r:id="rId4"/>
    <p:sldId id="259" r:id="rId5"/>
    <p:sldId id="275" r:id="rId6"/>
    <p:sldId id="261" r:id="rId7"/>
    <p:sldId id="270" r:id="rId8"/>
    <p:sldId id="272" r:id="rId9"/>
    <p:sldId id="271" r:id="rId10"/>
    <p:sldId id="264" r:id="rId11"/>
    <p:sldId id="273" r:id="rId12"/>
    <p:sldId id="266" r:id="rId13"/>
    <p:sldId id="269" r:id="rId14"/>
    <p:sldId id="267" r:id="rId15"/>
    <p:sldId id="276" r:id="rId16"/>
    <p:sldId id="277" r:id="rId17"/>
    <p:sldId id="280" r:id="rId18"/>
    <p:sldId id="281" r:id="rId19"/>
    <p:sldId id="278" r:id="rId20"/>
    <p:sldId id="26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1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2.jpeg>
</file>

<file path=ppt/media/image3.png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1AB91-F151-4594-BE9F-4F5BFC782919}" type="datetimeFigureOut">
              <a:rPr lang="en-US" smtClean="0"/>
              <a:pPr/>
              <a:t>3/1/2021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544BE8-33F2-4F52-AC4F-0F1D967F7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6591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024" y="1267097"/>
            <a:ext cx="8825658" cy="2232579"/>
          </a:xfrm>
        </p:spPr>
        <p:txBody>
          <a:bodyPr/>
          <a:lstStyle/>
          <a:p>
            <a:pPr algn="ctr"/>
            <a:r>
              <a:rPr lang="en-US" dirty="0" smtClean="0"/>
              <a:t>WORD AND SENTENCE STRESS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9789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35130" y="998539"/>
          <a:ext cx="11662228" cy="5547360"/>
        </p:xfrm>
        <a:graphic>
          <a:graphicData uri="http://schemas.openxmlformats.org/drawingml/2006/table">
            <a:tbl>
              <a:tblPr/>
              <a:tblGrid>
                <a:gridCol w="1650633"/>
                <a:gridCol w="3087103"/>
                <a:gridCol w="3290806"/>
                <a:gridCol w="3633686"/>
              </a:tblGrid>
              <a:tr h="5105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Word type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Where is the stress?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Examples</a:t>
                      </a:r>
                      <a:endParaRPr kumimoji="0" lang="en-US" altLang="zh-CN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484"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Phrasal Verbs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on the particle (last part)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turn 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off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buckle 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up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hand 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out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484">
                <a:tc rowSpan="4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Word with added ending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-ic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The syllable 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before the ending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(penultimate = second from end)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eco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no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mic 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Geo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me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tric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e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lec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trical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4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</a:t>
                      </a:r>
                      <a:r>
                        <a:rPr kumimoji="0" lang="en-US" altLang="zh-CN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tion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, -</a:t>
                      </a:r>
                      <a:r>
                        <a:rPr kumimoji="0" lang="en-US" altLang="zh-CN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cian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, -</a:t>
                      </a:r>
                      <a:r>
                        <a:rPr kumimoji="0" lang="en-US" altLang="zh-CN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sion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Tech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ni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cian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gradu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a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tion 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he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sion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4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-phy, -gy, -try, -cy, -fy, -al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the third from the last syllable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(ante-penultimate = third from end)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Pho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graphy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bi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logy 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ge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metry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4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-meter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Pa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ra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meter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Ther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meter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ba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ro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meter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444439" y="252940"/>
            <a:ext cx="61378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 smtClean="0"/>
              <a:t>Word Stress Rule</a:t>
            </a:r>
            <a:endParaRPr lang="en-US" sz="40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7177" y="785949"/>
            <a:ext cx="8981483" cy="65563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sz="3600" b="1" dirty="0" smtClean="0">
                <a:solidFill>
                  <a:schemeClr val="bg1"/>
                </a:solidFill>
              </a:rPr>
              <a:t>Sentence Stress in English</a:t>
            </a:r>
            <a:endParaRPr lang="zh-CN" altLang="en-US" sz="3600" b="1" dirty="0" smtClean="0">
              <a:solidFill>
                <a:schemeClr val="bg1"/>
              </a:solidFill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1370108" y="2374900"/>
            <a:ext cx="9145492" cy="3416300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cs typeface="幼圆"/>
              </a:rPr>
              <a:t>Sentence stress is the music of spoken English. Like word stress, sentence stress can help you to understand spoken English, especially when spoken fast.</a:t>
            </a:r>
          </a:p>
          <a:p>
            <a:endParaRPr lang="en-US" altLang="zh-CN" sz="2400" dirty="0" smtClean="0">
              <a:cs typeface="幼圆"/>
            </a:endParaRPr>
          </a:p>
          <a:p>
            <a:r>
              <a:rPr lang="en-US" altLang="zh-CN" sz="2400" dirty="0" smtClean="0">
                <a:cs typeface="幼圆"/>
              </a:rPr>
              <a:t>Sentence stress is what gives English its </a:t>
            </a:r>
            <a:r>
              <a:rPr lang="en-US" altLang="zh-CN" sz="2400" b="1" dirty="0" smtClean="0">
                <a:cs typeface="幼圆"/>
              </a:rPr>
              <a:t>rhythm</a:t>
            </a:r>
            <a:r>
              <a:rPr lang="en-US" altLang="zh-CN" sz="2400" dirty="0" smtClean="0">
                <a:cs typeface="幼圆"/>
              </a:rPr>
              <a:t> or "beat". You remember that word stress is accent on </a:t>
            </a:r>
            <a:r>
              <a:rPr lang="en-US" altLang="zh-CN" sz="2400" b="1" dirty="0" smtClean="0">
                <a:cs typeface="幼圆"/>
              </a:rPr>
              <a:t>one syllable</a:t>
            </a:r>
            <a:r>
              <a:rPr lang="en-US" altLang="zh-CN" sz="2400" dirty="0" smtClean="0">
                <a:cs typeface="幼圆"/>
              </a:rPr>
              <a:t> within a </a:t>
            </a:r>
            <a:r>
              <a:rPr lang="en-US" altLang="zh-CN" sz="2400" b="1" dirty="0" smtClean="0">
                <a:cs typeface="幼圆"/>
              </a:rPr>
              <a:t>word</a:t>
            </a:r>
            <a:r>
              <a:rPr lang="en-US" altLang="zh-CN" sz="2400" dirty="0" smtClean="0">
                <a:cs typeface="幼圆"/>
              </a:rPr>
              <a:t>. Sentence stress is accent on </a:t>
            </a:r>
            <a:r>
              <a:rPr lang="en-US" altLang="zh-CN" sz="2400" b="1" dirty="0" smtClean="0">
                <a:cs typeface="幼圆"/>
              </a:rPr>
              <a:t>certain words</a:t>
            </a:r>
            <a:r>
              <a:rPr lang="en-US" altLang="zh-CN" sz="2400" dirty="0" smtClean="0">
                <a:cs typeface="幼圆"/>
              </a:rPr>
              <a:t> within a </a:t>
            </a:r>
            <a:r>
              <a:rPr lang="en-US" altLang="zh-CN" sz="2400" b="1" dirty="0" smtClean="0">
                <a:cs typeface="幼圆"/>
              </a:rPr>
              <a:t>sentence</a:t>
            </a:r>
            <a:r>
              <a:rPr lang="en-US" altLang="zh-CN" sz="2400" dirty="0" smtClean="0">
                <a:cs typeface="幼圆"/>
              </a:rPr>
              <a:t>.</a:t>
            </a:r>
            <a:endParaRPr lang="zh-CN" altLang="en-US" sz="2400" dirty="0" smtClean="0">
              <a:cs typeface="幼圆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Two kinds of words in a sentence:</a:t>
            </a:r>
            <a:br>
              <a:rPr lang="en-US" dirty="0" smtClean="0"/>
            </a:br>
            <a:r>
              <a:rPr lang="en-US" sz="1600" dirty="0" smtClean="0"/>
              <a:t>examples on page 135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83771" y="2338251"/>
            <a:ext cx="1054172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2000" b="1" dirty="0" smtClean="0"/>
              <a:t>1. </a:t>
            </a:r>
            <a:r>
              <a:rPr lang="en-US" sz="2400" b="1" dirty="0" smtClean="0"/>
              <a:t>Content words: stressed words. </a:t>
            </a:r>
          </a:p>
          <a:p>
            <a:pPr marL="342900" indent="-342900"/>
            <a:r>
              <a:rPr lang="en-US" sz="2000" dirty="0" smtClean="0"/>
              <a:t>They are the </a:t>
            </a:r>
            <a:r>
              <a:rPr lang="en-US" sz="2000" b="1" dirty="0" smtClean="0"/>
              <a:t>stressed words </a:t>
            </a:r>
            <a:r>
              <a:rPr lang="en-US" sz="2000" dirty="0" smtClean="0"/>
              <a:t>that</a:t>
            </a:r>
            <a:r>
              <a:rPr lang="en-US" sz="2000" b="1" dirty="0" smtClean="0"/>
              <a:t> </a:t>
            </a:r>
            <a:r>
              <a:rPr lang="en-US" sz="2000" dirty="0" smtClean="0"/>
              <a:t>carry the meaning or the sense behind the sentence.</a:t>
            </a:r>
          </a:p>
          <a:p>
            <a:pPr marL="342900" indent="-342900"/>
            <a:endParaRPr lang="en-US" sz="2000" dirty="0" smtClean="0"/>
          </a:p>
          <a:p>
            <a:pPr marL="342900" indent="-342900"/>
            <a:r>
              <a:rPr lang="en-US" sz="2000" i="1" dirty="0" smtClean="0"/>
              <a:t>Content Words</a:t>
            </a:r>
            <a:r>
              <a:rPr lang="en-US" sz="2000" dirty="0" smtClean="0"/>
              <a:t> include:  	(Main) Verbs, Nouns, Adjectives, Adverbs, Negative Auxiliary Verbs, Demonstratives, Question Words</a:t>
            </a:r>
          </a:p>
          <a:p>
            <a:pPr marL="342900" indent="-342900"/>
            <a:endParaRPr lang="en-US" sz="2000" dirty="0" smtClean="0"/>
          </a:p>
          <a:p>
            <a:pPr marL="342900" indent="-342900" algn="ctr"/>
            <a:r>
              <a:rPr lang="en-US" sz="2400" b="1" dirty="0" smtClean="0"/>
              <a:t>2. Function words: </a:t>
            </a:r>
          </a:p>
          <a:p>
            <a:pPr marL="342900" indent="-342900"/>
            <a:r>
              <a:rPr lang="en-US" sz="2000" dirty="0" smtClean="0"/>
              <a:t>Words that have more of a grammatical significance – they help the sentence “function” syntactically.</a:t>
            </a:r>
          </a:p>
          <a:p>
            <a:pPr marL="342900" indent="-342900"/>
            <a:endParaRPr lang="en-US" sz="2000" dirty="0" smtClean="0"/>
          </a:p>
          <a:p>
            <a:pPr marL="342900" indent="-342900"/>
            <a:r>
              <a:rPr lang="en-US" sz="2000" i="1" dirty="0" smtClean="0"/>
              <a:t>Function Words</a:t>
            </a:r>
            <a:r>
              <a:rPr lang="en-US" sz="2000" dirty="0" smtClean="0"/>
              <a:t> include:	Pronouns, Prepositions, Articles, Conjunctions, Auxiliary Verbs, (Main) Verb “to be”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783771" y="1097277"/>
          <a:ext cx="10019212" cy="5257735"/>
        </p:xfrm>
        <a:graphic>
          <a:graphicData uri="http://schemas.openxmlformats.org/drawingml/2006/table">
            <a:tbl>
              <a:tblPr/>
              <a:tblGrid>
                <a:gridCol w="2504227"/>
                <a:gridCol w="2505379"/>
                <a:gridCol w="2504227"/>
                <a:gridCol w="2505379"/>
              </a:tblGrid>
              <a:tr h="679752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Content </a:t>
                      </a:r>
                      <a:r>
                        <a:rPr lang="en-US" sz="2400" b="1" kern="0" dirty="0" smtClean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Words- STRESSED</a:t>
                      </a:r>
                      <a:endParaRPr lang="en-US" sz="2400" b="1" kern="0" dirty="0">
                        <a:solidFill>
                          <a:schemeClr val="tx1"/>
                        </a:solidFill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b="1" dirty="0">
                          <a:latin typeface="Times New Roman"/>
                          <a:ea typeface="Times New Roman"/>
                          <a:cs typeface="Arial"/>
                        </a:rPr>
                        <a:t>Function </a:t>
                      </a:r>
                      <a:r>
                        <a:rPr lang="en-US" sz="2400" b="1" dirty="0" smtClean="0">
                          <a:latin typeface="Times New Roman"/>
                          <a:ea typeface="Times New Roman"/>
                          <a:cs typeface="Arial"/>
                        </a:rPr>
                        <a:t>Words- UNSTRESSED</a:t>
                      </a:r>
                      <a:endParaRPr lang="en-US" sz="24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Main Verbs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 dirty="0">
                          <a:latin typeface="Times New Roman"/>
                          <a:ea typeface="Times New Roman"/>
                          <a:cs typeface="Arial"/>
                        </a:rPr>
                        <a:t>go, talk, writing</a:t>
                      </a:r>
                      <a:endParaRPr lang="en-US" sz="24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Pronouns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I, you, he ,they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Nouns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student, desk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dirty="0">
                          <a:latin typeface="Times New Roman"/>
                          <a:ea typeface="Times New Roman"/>
                          <a:cs typeface="Arial"/>
                        </a:rPr>
                        <a:t>Prepositions</a:t>
                      </a:r>
                      <a:endParaRPr lang="en-US" sz="24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on, under, with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Adjectives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big, clever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Articles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the, a, some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Adverbs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quickly, loudly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Conjunctions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but, and, so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Negative Aux. Verbs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can’t, don’t, aren’t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Auxiliary Verbs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can, should, must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Demonstratives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this, that, those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Verb “to be”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is, was, am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>
                          <a:latin typeface="Times New Roman"/>
                          <a:ea typeface="Times New Roman"/>
                          <a:cs typeface="Arial"/>
                        </a:rPr>
                        <a:t>Question Words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i="1">
                          <a:latin typeface="Times New Roman"/>
                          <a:ea typeface="Times New Roman"/>
                          <a:cs typeface="Arial"/>
                        </a:rPr>
                        <a:t>who, which, where</a:t>
                      </a:r>
                      <a:endParaRPr lang="en-US" sz="24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2400">
                        <a:latin typeface="Times New Roman"/>
                        <a:ea typeface="Times New Roman"/>
                        <a:cs typeface="Arial"/>
                      </a:endParaRPr>
                    </a:p>
                  </a:txBody>
                  <a:tcPr marL="62865" marR="62865" marT="0" marB="0">
                    <a:lnL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24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2865" marR="6286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05840" y="418011"/>
            <a:ext cx="8791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REMEMBER, STRESS IS ALWAYS ON CONTENT WORDS.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5290" name="Group 58"/>
          <p:cNvGraphicFramePr>
            <a:graphicFrameLocks noGrp="1"/>
          </p:cNvGraphicFramePr>
          <p:nvPr/>
        </p:nvGraphicFramePr>
        <p:xfrm>
          <a:off x="554446" y="2116183"/>
          <a:ext cx="10261599" cy="457200"/>
        </p:xfrm>
        <a:graphic>
          <a:graphicData uri="http://schemas.openxmlformats.org/drawingml/2006/table">
            <a:tbl>
              <a:tblPr/>
              <a:tblGrid>
                <a:gridCol w="738717"/>
                <a:gridCol w="736600"/>
                <a:gridCol w="1267883"/>
                <a:gridCol w="738717"/>
                <a:gridCol w="1117600"/>
                <a:gridCol w="736600"/>
                <a:gridCol w="738716"/>
                <a:gridCol w="1490133"/>
                <a:gridCol w="736600"/>
                <a:gridCol w="1960033"/>
              </a:tblGrid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SELL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GONE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FRANCE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602" name="Rectangle 28"/>
          <p:cNvSpPr>
            <a:spLocks noChangeArrowheads="1"/>
          </p:cNvSpPr>
          <p:nvPr/>
        </p:nvSpPr>
        <p:spPr bwMode="auto">
          <a:xfrm>
            <a:off x="1050836" y="1332412"/>
            <a:ext cx="795442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en-US" altLang="zh-CN" sz="2400" dirty="0" smtClean="0"/>
              <a:t>Add function words to complete the following sentences. </a:t>
            </a:r>
            <a:endParaRPr lang="en-US" altLang="zh-CN" sz="2400" dirty="0"/>
          </a:p>
        </p:txBody>
      </p:sp>
      <p:graphicFrame>
        <p:nvGraphicFramePr>
          <p:cNvPr id="95372" name="Group 140"/>
          <p:cNvGraphicFramePr>
            <a:graphicFrameLocks noGrp="1"/>
          </p:cNvGraphicFramePr>
          <p:nvPr/>
        </p:nvGraphicFramePr>
        <p:xfrm>
          <a:off x="423437" y="3784063"/>
          <a:ext cx="10769599" cy="365602"/>
        </p:xfrm>
        <a:graphic>
          <a:graphicData uri="http://schemas.openxmlformats.org/drawingml/2006/table">
            <a:tbl>
              <a:tblPr/>
              <a:tblGrid>
                <a:gridCol w="800100"/>
                <a:gridCol w="802217"/>
                <a:gridCol w="1225549"/>
                <a:gridCol w="865717"/>
                <a:gridCol w="878416"/>
                <a:gridCol w="1625600"/>
                <a:gridCol w="812800"/>
                <a:gridCol w="1320800"/>
                <a:gridCol w="711200"/>
                <a:gridCol w="172720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Will</a:t>
                      </a:r>
                    </a:p>
                  </a:txBody>
                  <a:tcPr marL="121920" marR="121920" marT="45641" marB="45641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you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SELL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my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because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I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pitchFamily="2" charset="-122"/>
                        </a:rPr>
                        <a:t>’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ve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GONE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to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FRANCE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5328" name="Group 96"/>
          <p:cNvGraphicFramePr>
            <a:graphicFrameLocks noGrp="1"/>
          </p:cNvGraphicFramePr>
          <p:nvPr/>
        </p:nvGraphicFramePr>
        <p:xfrm>
          <a:off x="449565" y="3095329"/>
          <a:ext cx="10375899" cy="365602"/>
        </p:xfrm>
        <a:graphic>
          <a:graphicData uri="http://schemas.openxmlformats.org/drawingml/2006/table">
            <a:tbl>
              <a:tblPr/>
              <a:tblGrid>
                <a:gridCol w="800100"/>
                <a:gridCol w="802217"/>
                <a:gridCol w="1225549"/>
                <a:gridCol w="865717"/>
                <a:gridCol w="1077383"/>
                <a:gridCol w="757767"/>
                <a:gridCol w="804333"/>
                <a:gridCol w="1439333"/>
                <a:gridCol w="713317"/>
                <a:gridCol w="1890183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marT="45641" marB="45641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SELL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my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I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pitchFamily="2" charset="-122"/>
                        </a:rPr>
                        <a:t>’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ve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GONE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to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FRANCE</a:t>
                      </a:r>
                    </a:p>
                  </a:txBody>
                  <a:tcPr marL="121920" marR="121920" marT="45641" marB="4564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61553" y="284258"/>
            <a:ext cx="1000179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/>
              <a:t>If you remove the Function words from a sentence, you will probably still understand the sentence.</a:t>
            </a:r>
            <a:endParaRPr lang="en-US" altLang="zh-CN" sz="2800" b="1" dirty="0"/>
          </a:p>
        </p:txBody>
      </p:sp>
      <p:sp>
        <p:nvSpPr>
          <p:cNvPr id="8" name="Rectangle 7"/>
          <p:cNvSpPr/>
          <p:nvPr/>
        </p:nvSpPr>
        <p:spPr>
          <a:xfrm>
            <a:off x="514184" y="4581371"/>
            <a:ext cx="110729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The new words do not really add any more information. But they make the message more correct grammatically. </a:t>
            </a:r>
            <a:r>
              <a:rPr lang="en-US" sz="2400" b="1" dirty="0" smtClean="0"/>
              <a:t>The information is basically the same.</a:t>
            </a:r>
            <a:endParaRPr 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5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5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045029" y="2551837"/>
            <a:ext cx="99408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Example:</a:t>
            </a:r>
          </a:p>
          <a:p>
            <a:r>
              <a:rPr lang="en-US" sz="2400" dirty="0" smtClean="0"/>
              <a:t> I've 'heard that 'Jack and 'Jane 'spent their 'holidays in 'Jamaica.</a:t>
            </a:r>
          </a:p>
          <a:p>
            <a:endParaRPr lang="en-US" sz="2400" dirty="0" smtClean="0"/>
          </a:p>
          <a:p>
            <a:r>
              <a:rPr lang="en-US" sz="2400" dirty="0" smtClean="0"/>
              <a:t>In the sentence above, the content words ( heard, Jack, Jane, spent, holidays, and Jamaica) are stressed (strong) whereas the function words ( I, have, that, and, their and in) are normally unstressed (weak).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TIME between each stressed word is the same.</a:t>
            </a:r>
            <a:endParaRPr lang="en-US" dirty="0"/>
          </a:p>
        </p:txBody>
      </p:sp>
      <p:pic>
        <p:nvPicPr>
          <p:cNvPr id="111618" name="Picture 2" descr="sentence stress - rhyth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10748" y="2000388"/>
            <a:ext cx="9210261" cy="1724025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834887" y="3997621"/>
            <a:ext cx="108137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In our sentence, there is </a:t>
            </a:r>
            <a:r>
              <a:rPr lang="en-US" sz="2400" b="1" dirty="0" smtClean="0"/>
              <a:t>1 syllable</a:t>
            </a:r>
            <a:r>
              <a:rPr lang="en-US" sz="2400" dirty="0" smtClean="0"/>
              <a:t> between SELL and CAR and </a:t>
            </a:r>
            <a:r>
              <a:rPr lang="en-US" sz="2400" b="1" dirty="0" smtClean="0"/>
              <a:t>3 syllables</a:t>
            </a:r>
            <a:r>
              <a:rPr lang="en-US" sz="2400" dirty="0" smtClean="0"/>
              <a:t> between CAR and GONE. But the </a:t>
            </a:r>
            <a:r>
              <a:rPr lang="en-US" sz="2400" b="1" dirty="0" smtClean="0"/>
              <a:t>time</a:t>
            </a:r>
            <a:r>
              <a:rPr lang="en-US" sz="2400" dirty="0" smtClean="0"/>
              <a:t> (</a:t>
            </a:r>
            <a:r>
              <a:rPr lang="en-US" sz="2400" i="1" dirty="0" smtClean="0"/>
              <a:t>t</a:t>
            </a:r>
            <a:r>
              <a:rPr lang="en-US" sz="2400" dirty="0" smtClean="0"/>
              <a:t>) between SELL and CAR and between CAR and GONE is the same. We maintain a constant beat on the stressed words. To do this, we say "my" more </a:t>
            </a:r>
            <a:r>
              <a:rPr lang="en-US" sz="2400" b="1" dirty="0" smtClean="0"/>
              <a:t>slowly</a:t>
            </a:r>
            <a:r>
              <a:rPr lang="en-US" sz="2400" dirty="0" smtClean="0"/>
              <a:t>, and "because I've" more </a:t>
            </a:r>
            <a:r>
              <a:rPr lang="en-US" sz="2400" b="1" dirty="0" smtClean="0"/>
              <a:t>quickly</a:t>
            </a:r>
            <a:r>
              <a:rPr lang="en-US" sz="2400" dirty="0" smtClean="0"/>
              <a:t>. We change the speed of the small structure words so that the rhythm of the key content words stays the same.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Say the following sentence in 4 different ways: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7463" y="2828836"/>
            <a:ext cx="97710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I think you’re right </a:t>
            </a:r>
            <a:endParaRPr lang="en-US" sz="2400" b="1" dirty="0" smtClean="0"/>
          </a:p>
          <a:p>
            <a:r>
              <a:rPr lang="en-US" sz="2400" dirty="0" smtClean="0"/>
              <a:t>Choose </a:t>
            </a:r>
            <a:r>
              <a:rPr lang="en-US" sz="2400" dirty="0" smtClean="0"/>
              <a:t>how you say it</a:t>
            </a:r>
            <a:r>
              <a:rPr lang="en-US" sz="2400" dirty="0" smtClean="0"/>
              <a:t>:</a:t>
            </a:r>
          </a:p>
          <a:p>
            <a:endParaRPr lang="en-US" sz="2400" dirty="0" smtClean="0"/>
          </a:p>
          <a:p>
            <a:r>
              <a:rPr lang="en-US" sz="2400" dirty="0" smtClean="0"/>
              <a:t> </a:t>
            </a:r>
            <a:r>
              <a:rPr lang="en-US" sz="2400" dirty="0" smtClean="0"/>
              <a:t>• General agreement </a:t>
            </a:r>
            <a:endParaRPr lang="en-US" sz="2400" dirty="0" smtClean="0"/>
          </a:p>
          <a:p>
            <a:r>
              <a:rPr lang="en-US" sz="2400" dirty="0" smtClean="0"/>
              <a:t>• I </a:t>
            </a:r>
            <a:r>
              <a:rPr lang="en-US" sz="2400" dirty="0" smtClean="0"/>
              <a:t>agree with you, but not with other people </a:t>
            </a:r>
            <a:endParaRPr lang="en-US" sz="2400" dirty="0" smtClean="0"/>
          </a:p>
          <a:p>
            <a:r>
              <a:rPr lang="en-US" sz="2400" dirty="0" smtClean="0"/>
              <a:t>• </a:t>
            </a:r>
            <a:r>
              <a:rPr lang="en-US" sz="2400" dirty="0" smtClean="0"/>
              <a:t>I agree, but I still have doubts </a:t>
            </a:r>
            <a:endParaRPr lang="en-US" sz="2400" dirty="0" smtClean="0"/>
          </a:p>
          <a:p>
            <a:r>
              <a:rPr lang="en-US" sz="2400" dirty="0" smtClean="0"/>
              <a:t>• </a:t>
            </a:r>
            <a:r>
              <a:rPr lang="en-US" sz="2400" dirty="0" smtClean="0"/>
              <a:t>I agree with you even if others don’t</a:t>
            </a:r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05840" y="2834640"/>
            <a:ext cx="1067235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200" dirty="0" smtClean="0"/>
              <a:t>I think you’re </a:t>
            </a:r>
            <a:r>
              <a:rPr lang="en-US" sz="2200" dirty="0" smtClean="0">
                <a:solidFill>
                  <a:srgbClr val="FF0000"/>
                </a:solidFill>
              </a:rPr>
              <a:t>RIGHT </a:t>
            </a:r>
            <a:r>
              <a:rPr lang="en-US" sz="2200" dirty="0" smtClean="0"/>
              <a:t>                             General </a:t>
            </a:r>
            <a:r>
              <a:rPr lang="en-US" sz="2200" dirty="0" smtClean="0"/>
              <a:t>agreement </a:t>
            </a:r>
            <a:endParaRPr lang="en-US" sz="2200" dirty="0" smtClean="0"/>
          </a:p>
          <a:p>
            <a:pPr>
              <a:lnSpc>
                <a:spcPct val="200000"/>
              </a:lnSpc>
            </a:pPr>
            <a:r>
              <a:rPr lang="en-US" sz="2200" dirty="0" smtClean="0"/>
              <a:t>I </a:t>
            </a:r>
            <a:r>
              <a:rPr lang="en-US" sz="2200" dirty="0" smtClean="0"/>
              <a:t>think </a:t>
            </a:r>
            <a:r>
              <a:rPr lang="en-US" sz="2200" dirty="0" smtClean="0">
                <a:solidFill>
                  <a:srgbClr val="FF0000"/>
                </a:solidFill>
              </a:rPr>
              <a:t>YOU’RE</a:t>
            </a:r>
            <a:r>
              <a:rPr lang="en-US" sz="2200" dirty="0" smtClean="0"/>
              <a:t> right </a:t>
            </a:r>
            <a:r>
              <a:rPr lang="en-US" sz="2200" dirty="0" smtClean="0"/>
              <a:t>                             I </a:t>
            </a:r>
            <a:r>
              <a:rPr lang="en-US" sz="2200" dirty="0" smtClean="0"/>
              <a:t>agree with you, but not with other people </a:t>
            </a:r>
            <a:endParaRPr lang="en-US" sz="2200" dirty="0" smtClean="0"/>
          </a:p>
          <a:p>
            <a:pPr>
              <a:lnSpc>
                <a:spcPct val="200000"/>
              </a:lnSpc>
            </a:pPr>
            <a:r>
              <a:rPr lang="en-US" sz="2200" dirty="0" smtClean="0"/>
              <a:t>I </a:t>
            </a:r>
            <a:r>
              <a:rPr lang="en-US" sz="2200" dirty="0" smtClean="0">
                <a:solidFill>
                  <a:srgbClr val="FF0000"/>
                </a:solidFill>
              </a:rPr>
              <a:t>THINK</a:t>
            </a:r>
            <a:r>
              <a:rPr lang="en-US" sz="2200" dirty="0" smtClean="0"/>
              <a:t> you’re right </a:t>
            </a:r>
            <a:r>
              <a:rPr lang="en-US" sz="2200" dirty="0" smtClean="0"/>
              <a:t>                               I </a:t>
            </a:r>
            <a:r>
              <a:rPr lang="en-US" sz="2200" dirty="0" smtClean="0"/>
              <a:t>agree, but I still have doubts </a:t>
            </a:r>
            <a:endParaRPr lang="en-US" sz="2200" dirty="0" smtClean="0"/>
          </a:p>
          <a:p>
            <a:pPr>
              <a:lnSpc>
                <a:spcPct val="200000"/>
              </a:lnSpc>
            </a:pPr>
            <a:r>
              <a:rPr lang="en-US" sz="2200" b="1" dirty="0" smtClean="0">
                <a:solidFill>
                  <a:srgbClr val="FF0000"/>
                </a:solidFill>
              </a:rPr>
              <a:t>I</a:t>
            </a:r>
            <a:r>
              <a:rPr lang="en-US" sz="2200" dirty="0" smtClean="0"/>
              <a:t> </a:t>
            </a:r>
            <a:r>
              <a:rPr lang="en-US" sz="2200" dirty="0" smtClean="0"/>
              <a:t>think you’re right </a:t>
            </a:r>
            <a:r>
              <a:rPr lang="en-US" sz="2200" dirty="0" smtClean="0"/>
              <a:t>                                   I </a:t>
            </a:r>
            <a:r>
              <a:rPr lang="en-US" sz="2200" dirty="0" smtClean="0"/>
              <a:t>agree with you even if others don’t</a:t>
            </a:r>
            <a:endParaRPr lang="en-US" sz="22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and rhythm.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98713" y="2828836"/>
            <a:ext cx="992587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I am a </a:t>
            </a:r>
            <a:r>
              <a:rPr lang="en-US" sz="3200" dirty="0" err="1" smtClean="0"/>
              <a:t>pro</a:t>
            </a:r>
            <a:r>
              <a:rPr lang="en-US" sz="3200" dirty="0" err="1" smtClean="0">
                <a:solidFill>
                  <a:srgbClr val="FF0000"/>
                </a:solidFill>
              </a:rPr>
              <a:t>FES</a:t>
            </a:r>
            <a:r>
              <a:rPr lang="en-US" sz="3200" dirty="0" err="1" smtClean="0"/>
              <a:t>sional</a:t>
            </a:r>
            <a:r>
              <a:rPr lang="en-US" sz="3200" dirty="0" smtClean="0"/>
              <a:t> </a:t>
            </a:r>
            <a:r>
              <a:rPr lang="en-US" sz="3200" dirty="0" err="1" smtClean="0"/>
              <a:t>pho</a:t>
            </a:r>
            <a:r>
              <a:rPr lang="en-US" sz="3200" dirty="0" err="1" smtClean="0">
                <a:solidFill>
                  <a:srgbClr val="FF0000"/>
                </a:solidFill>
              </a:rPr>
              <a:t>TO</a:t>
            </a:r>
            <a:r>
              <a:rPr lang="en-US" sz="3200" dirty="0" err="1" smtClean="0"/>
              <a:t>grapher</a:t>
            </a:r>
            <a:r>
              <a:rPr lang="en-US" sz="3200" dirty="0" smtClean="0"/>
              <a:t> whose </a:t>
            </a:r>
            <a:r>
              <a:rPr lang="en-US" sz="3200" dirty="0" smtClean="0">
                <a:solidFill>
                  <a:srgbClr val="FF0000"/>
                </a:solidFill>
              </a:rPr>
              <a:t>MAIN </a:t>
            </a:r>
            <a:r>
              <a:rPr lang="en-US" sz="3200" dirty="0" err="1" smtClean="0">
                <a:solidFill>
                  <a:srgbClr val="FF0000"/>
                </a:solidFill>
              </a:rPr>
              <a:t>IN</a:t>
            </a:r>
            <a:r>
              <a:rPr lang="en-US" sz="3200" dirty="0" err="1" smtClean="0"/>
              <a:t>terest</a:t>
            </a:r>
            <a:r>
              <a:rPr lang="en-US" sz="3200" dirty="0" smtClean="0"/>
              <a:t> is to </a:t>
            </a:r>
            <a:r>
              <a:rPr lang="en-US" sz="3200" dirty="0" smtClean="0">
                <a:solidFill>
                  <a:srgbClr val="FF0000"/>
                </a:solidFill>
              </a:rPr>
              <a:t>TAKE</a:t>
            </a:r>
            <a:r>
              <a:rPr lang="en-US" sz="3200" dirty="0" smtClean="0"/>
              <a:t> </a:t>
            </a:r>
            <a:r>
              <a:rPr lang="en-US" sz="3200" dirty="0" err="1" smtClean="0">
                <a:solidFill>
                  <a:srgbClr val="FF0000"/>
                </a:solidFill>
              </a:rPr>
              <a:t>SPE</a:t>
            </a:r>
            <a:r>
              <a:rPr lang="en-US" sz="3200" dirty="0" err="1" smtClean="0"/>
              <a:t>cial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FF0000"/>
                </a:solidFill>
              </a:rPr>
              <a:t>BLACK</a:t>
            </a:r>
            <a:r>
              <a:rPr lang="en-US" sz="3200" dirty="0" smtClean="0"/>
              <a:t> and </a:t>
            </a:r>
            <a:r>
              <a:rPr lang="en-US" sz="3200" dirty="0" smtClean="0">
                <a:solidFill>
                  <a:srgbClr val="FF0000"/>
                </a:solidFill>
              </a:rPr>
              <a:t>WHITE </a:t>
            </a:r>
            <a:r>
              <a:rPr lang="en-US" sz="3200" dirty="0" err="1" smtClean="0">
                <a:solidFill>
                  <a:srgbClr val="FF0000"/>
                </a:solidFill>
              </a:rPr>
              <a:t>PHO</a:t>
            </a:r>
            <a:r>
              <a:rPr lang="en-US" sz="3200" dirty="0" err="1" smtClean="0"/>
              <a:t>tographs</a:t>
            </a:r>
            <a:r>
              <a:rPr lang="en-US" sz="3200" dirty="0" smtClean="0"/>
              <a:t> that </a:t>
            </a:r>
            <a:r>
              <a:rPr lang="en-US" sz="3200" dirty="0" err="1" smtClean="0"/>
              <a:t>ex</a:t>
            </a:r>
            <a:r>
              <a:rPr lang="en-US" sz="3200" dirty="0" err="1" smtClean="0">
                <a:solidFill>
                  <a:srgbClr val="FF0000"/>
                </a:solidFill>
              </a:rPr>
              <a:t>HIB</a:t>
            </a:r>
            <a:r>
              <a:rPr lang="en-US" sz="3200" dirty="0" err="1" smtClean="0"/>
              <a:t>it</a:t>
            </a:r>
            <a:r>
              <a:rPr lang="en-US" sz="3200" dirty="0" smtClean="0"/>
              <a:t> </a:t>
            </a:r>
            <a:r>
              <a:rPr lang="en-US" sz="3200" dirty="0" err="1" smtClean="0">
                <a:solidFill>
                  <a:srgbClr val="FF0000"/>
                </a:solidFill>
              </a:rPr>
              <a:t>AB</a:t>
            </a:r>
            <a:r>
              <a:rPr lang="en-US" sz="3200" dirty="0" err="1" smtClean="0"/>
              <a:t>stract</a:t>
            </a:r>
            <a:r>
              <a:rPr lang="en-US" sz="3200" dirty="0" smtClean="0"/>
              <a:t> </a:t>
            </a:r>
            <a:r>
              <a:rPr lang="en-US" sz="3200" dirty="0" err="1" smtClean="0">
                <a:solidFill>
                  <a:srgbClr val="FF0000"/>
                </a:solidFill>
              </a:rPr>
              <a:t>MEAN</a:t>
            </a:r>
            <a:r>
              <a:rPr lang="en-US" sz="3200" dirty="0" err="1" smtClean="0"/>
              <a:t>ings</a:t>
            </a:r>
            <a:r>
              <a:rPr lang="en-US" sz="3200" dirty="0" smtClean="0"/>
              <a:t> in their </a:t>
            </a:r>
            <a:r>
              <a:rPr lang="en-US" sz="3200" dirty="0" err="1" smtClean="0"/>
              <a:t>photo</a:t>
            </a:r>
            <a:r>
              <a:rPr lang="en-US" sz="3200" dirty="0" err="1" smtClean="0">
                <a:solidFill>
                  <a:srgbClr val="FF0000"/>
                </a:solidFill>
              </a:rPr>
              <a:t>GRAPH</a:t>
            </a:r>
            <a:r>
              <a:rPr lang="en-US" sz="3200" dirty="0" err="1" smtClean="0"/>
              <a:t>ic</a:t>
            </a:r>
            <a:r>
              <a:rPr lang="en-US" sz="3200" dirty="0" smtClean="0"/>
              <a:t> </a:t>
            </a:r>
            <a:r>
              <a:rPr lang="en-US" sz="3200" dirty="0" err="1" smtClean="0">
                <a:solidFill>
                  <a:srgbClr val="FF0000"/>
                </a:solidFill>
              </a:rPr>
              <a:t>STRUC</a:t>
            </a:r>
            <a:r>
              <a:rPr lang="en-US" sz="3200" dirty="0" err="1" smtClean="0"/>
              <a:t>ture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609" name="Rectangle 1"/>
          <p:cNvSpPr>
            <a:spLocks noChangeArrowheads="1"/>
          </p:cNvSpPr>
          <p:nvPr/>
        </p:nvSpPr>
        <p:spPr bwMode="auto">
          <a:xfrm>
            <a:off x="705394" y="2338252"/>
            <a:ext cx="10502537" cy="390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STRESS: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Stress refers to the relative emphasis that may be given to a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syllable in a word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or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 word(s) in a sentence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. It is important because it highlights the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message carrier words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in a sentence.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There are two kinds of stress</a:t>
            </a:r>
            <a:endParaRPr kumimoji="0" lang="en-US" sz="2400" b="1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Word Stress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refers to 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a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particular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syllable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 (or parts of words) stressed within an overall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word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.</a:t>
            </a:r>
            <a:endParaRPr lang="en-US" sz="2400" dirty="0" smtClean="0">
              <a:latin typeface="Arial" pitchFamily="34" charset="0"/>
              <a:ea typeface="Calibri" pitchFamily="34" charset="0"/>
              <a:cs typeface="Arial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Sentence Stress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refers to the process whereby particular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words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 are stressed within an overall 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Arial" pitchFamily="34" charset="0"/>
              </a:rPr>
              <a:t>sentence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.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the video and make notes of important points.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76549" y="4145672"/>
            <a:ext cx="883049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After watching the video, f</a:t>
            </a:r>
            <a:r>
              <a:rPr lang="en-US" altLang="zh-CN" dirty="0" smtClean="0"/>
              <a:t>ollow the given link and solve the quiz for word stress and sentence stress. 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https://www.oxfordonlineenglish.com/syllables-and-stress</a:t>
            </a:r>
            <a:endParaRPr lang="en-US" dirty="0"/>
          </a:p>
        </p:txBody>
      </p:sp>
      <p:graphicFrame>
        <p:nvGraphicFramePr>
          <p:cNvPr id="76801" name="Object 1"/>
          <p:cNvGraphicFramePr>
            <a:graphicFrameLocks noChangeAspect="1"/>
          </p:cNvGraphicFramePr>
          <p:nvPr/>
        </p:nvGraphicFramePr>
        <p:xfrm>
          <a:off x="1933756" y="2573292"/>
          <a:ext cx="7027363" cy="685800"/>
        </p:xfrm>
        <a:graphic>
          <a:graphicData uri="http://schemas.openxmlformats.org/presentationml/2006/ole">
            <p:oleObj spid="_x0000_s76801" name="Packager Shell Object" showAsIcon="1" r:id="rId3" imgW="5182560" imgH="68580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765" y="1025919"/>
            <a:ext cx="8761413" cy="706964"/>
          </a:xfrm>
        </p:spPr>
        <p:txBody>
          <a:bodyPr/>
          <a:lstStyle/>
          <a:p>
            <a:r>
              <a:rPr lang="en-US" b="1" dirty="0" smtClean="0"/>
              <a:t>Homographs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83772" y="3441680"/>
            <a:ext cx="296526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 Noun 	</a:t>
            </a:r>
          </a:p>
          <a:p>
            <a:r>
              <a:rPr lang="en-US" sz="2400" dirty="0" err="1" smtClean="0"/>
              <a:t>CONflict</a:t>
            </a:r>
            <a:r>
              <a:rPr lang="en-US" sz="2400" dirty="0" smtClean="0"/>
              <a:t> 	 	</a:t>
            </a:r>
          </a:p>
          <a:p>
            <a:r>
              <a:rPr lang="en-US" sz="2400" dirty="0" err="1" smtClean="0"/>
              <a:t>DEfect</a:t>
            </a:r>
            <a:r>
              <a:rPr lang="en-US" sz="2400" dirty="0" smtClean="0"/>
              <a:t> 	 	</a:t>
            </a:r>
          </a:p>
          <a:p>
            <a:r>
              <a:rPr lang="en-US" sz="2400" dirty="0" err="1" smtClean="0"/>
              <a:t>EXport</a:t>
            </a:r>
            <a:r>
              <a:rPr lang="en-US" sz="2400" dirty="0" smtClean="0"/>
              <a:t> </a:t>
            </a:r>
          </a:p>
          <a:p>
            <a:r>
              <a:rPr lang="en-US" sz="2400" dirty="0" err="1" smtClean="0"/>
              <a:t>EXtract</a:t>
            </a:r>
            <a:r>
              <a:rPr lang="en-US" sz="2400" dirty="0" smtClean="0"/>
              <a:t>   	</a:t>
            </a:r>
          </a:p>
          <a:p>
            <a:r>
              <a:rPr lang="en-US" sz="2400" dirty="0" err="1" smtClean="0"/>
              <a:t>PERmit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PROtest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REcord</a:t>
            </a:r>
            <a:r>
              <a:rPr lang="en-US" sz="2400" dirty="0" smtClean="0"/>
              <a:t>  	</a:t>
            </a:r>
          </a:p>
        </p:txBody>
      </p:sp>
      <p:sp>
        <p:nvSpPr>
          <p:cNvPr id="4" name="Rectangle 3"/>
          <p:cNvSpPr/>
          <p:nvPr/>
        </p:nvSpPr>
        <p:spPr>
          <a:xfrm>
            <a:off x="5717178" y="3588944"/>
            <a:ext cx="35052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	Verb 	</a:t>
            </a:r>
          </a:p>
          <a:p>
            <a:r>
              <a:rPr lang="en-US" sz="2400" dirty="0" err="1" smtClean="0"/>
              <a:t>conFLICT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DeFECT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exPORT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exTRACT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perMIT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proTEST</a:t>
            </a:r>
            <a:r>
              <a:rPr lang="en-US" sz="2400" dirty="0" smtClean="0"/>
              <a:t> 	</a:t>
            </a:r>
          </a:p>
          <a:p>
            <a:r>
              <a:rPr lang="en-US" sz="2400" dirty="0" err="1" smtClean="0"/>
              <a:t>reCORD</a:t>
            </a:r>
            <a:r>
              <a:rPr lang="en-US" sz="2400" dirty="0" smtClean="0"/>
              <a:t> 	</a:t>
            </a:r>
          </a:p>
        </p:txBody>
      </p:sp>
      <p:sp>
        <p:nvSpPr>
          <p:cNvPr id="5" name="Rectangle 4"/>
          <p:cNvSpPr/>
          <p:nvPr/>
        </p:nvSpPr>
        <p:spPr>
          <a:xfrm>
            <a:off x="971005" y="2298450"/>
            <a:ext cx="104981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Homographs</a:t>
            </a:r>
            <a:r>
              <a:rPr lang="en-US" sz="2400" dirty="0" smtClean="0"/>
              <a:t> are words with the same spelling but having more than one meaning. </a:t>
            </a:r>
            <a:r>
              <a:rPr lang="en-US" sz="2400" b="1" dirty="0" smtClean="0"/>
              <a:t>Homographs</a:t>
            </a:r>
            <a:r>
              <a:rPr lang="en-US" sz="2400" dirty="0" smtClean="0"/>
              <a:t> may be pronounced the same (homonyms), or they may be pronounced differently (heteronyms, also known as </a:t>
            </a:r>
            <a:r>
              <a:rPr lang="en-US" sz="2400" dirty="0" err="1" smtClean="0"/>
              <a:t>heterophones</a:t>
            </a:r>
            <a:r>
              <a:rPr lang="en-US" sz="2400" dirty="0" smtClean="0"/>
              <a:t>).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9491276" cy="706964"/>
          </a:xfrm>
        </p:spPr>
        <p:txBody>
          <a:bodyPr/>
          <a:lstStyle/>
          <a:p>
            <a:r>
              <a:rPr lang="en-US" dirty="0" smtClean="0"/>
              <a:t>Review: Vowel sounds and consonant sounds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9" y="2299063"/>
            <a:ext cx="11743507" cy="38865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>
          <a:xfrm>
            <a:off x="1332410" y="704079"/>
            <a:ext cx="9039498" cy="1137784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sz="4000" b="1" dirty="0" smtClean="0">
                <a:solidFill>
                  <a:schemeClr val="bg1"/>
                </a:solidFill>
              </a:rPr>
              <a:t>How to pronounce word stress?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573314" y="2525486"/>
            <a:ext cx="11176000" cy="2743200"/>
          </a:xfrm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2800" dirty="0" smtClean="0">
                <a:cs typeface="幼圆"/>
              </a:rPr>
              <a:t>When a syllable is stressed, it is pronounced: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sz="2800" dirty="0" smtClean="0">
              <a:cs typeface="幼圆"/>
            </a:endParaRPr>
          </a:p>
          <a:p>
            <a:pPr>
              <a:lnSpc>
                <a:spcPct val="90000"/>
              </a:lnSpc>
            </a:pPr>
            <a:r>
              <a:rPr lang="en-US" altLang="zh-CN" sz="2800" dirty="0" smtClean="0">
                <a:cs typeface="幼圆"/>
              </a:rPr>
              <a:t>longer in duration </a:t>
            </a:r>
          </a:p>
          <a:p>
            <a:pPr>
              <a:lnSpc>
                <a:spcPct val="90000"/>
              </a:lnSpc>
            </a:pPr>
            <a:r>
              <a:rPr lang="en-US" altLang="zh-CN" sz="2800" dirty="0" smtClean="0">
                <a:cs typeface="幼圆"/>
              </a:rPr>
              <a:t>higher in pitch</a:t>
            </a:r>
          </a:p>
          <a:p>
            <a:pPr>
              <a:lnSpc>
                <a:spcPct val="90000"/>
              </a:lnSpc>
            </a:pPr>
            <a:r>
              <a:rPr lang="en-US" altLang="zh-CN" sz="2800" dirty="0" smtClean="0">
                <a:cs typeface="幼圆"/>
              </a:rPr>
              <a:t>louder in volume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Syllables.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9268" y="2345346"/>
            <a:ext cx="1098586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b="1" dirty="0" smtClean="0"/>
              <a:t>What is a syllable?</a:t>
            </a:r>
          </a:p>
          <a:p>
            <a:r>
              <a:rPr lang="en-US" sz="2000" dirty="0" smtClean="0"/>
              <a:t>A syllable is the sound of a </a:t>
            </a:r>
            <a:r>
              <a:rPr lang="en-US" sz="2000" dirty="0" smtClean="0">
                <a:solidFill>
                  <a:srgbClr val="7030A0"/>
                </a:solidFill>
              </a:rPr>
              <a:t>vowel </a:t>
            </a:r>
            <a:r>
              <a:rPr lang="en-US" sz="2000" dirty="0" smtClean="0"/>
              <a:t>(A, E, I, O, U) that is created when pronouncing the letters A, E, I, O, U, or Y.</a:t>
            </a:r>
          </a:p>
          <a:p>
            <a:pPr>
              <a:buFont typeface="Wingdings" pitchFamily="2" charset="2"/>
              <a:buChar char="Ø"/>
            </a:pPr>
            <a:r>
              <a:rPr lang="en-US" sz="2000" dirty="0" smtClean="0"/>
              <a:t>The letter "Y" is a </a:t>
            </a:r>
            <a:r>
              <a:rPr lang="en-US" sz="2000" dirty="0" smtClean="0">
                <a:solidFill>
                  <a:srgbClr val="7030A0"/>
                </a:solidFill>
              </a:rPr>
              <a:t>vowel</a:t>
            </a:r>
            <a:r>
              <a:rPr lang="en-US" sz="2000" dirty="0" smtClean="0"/>
              <a:t> </a:t>
            </a:r>
            <a:r>
              <a:rPr lang="en-US" sz="2000" b="1" dirty="0" smtClean="0"/>
              <a:t>only</a:t>
            </a:r>
            <a:r>
              <a:rPr lang="en-US" sz="2000" dirty="0" smtClean="0"/>
              <a:t> if it creates an A, E, I, O, or U sound.</a:t>
            </a:r>
          </a:p>
          <a:p>
            <a:pPr lvl="1"/>
            <a:r>
              <a:rPr lang="en-US" sz="2000" b="1" i="1" dirty="0" smtClean="0"/>
              <a:t>examples</a:t>
            </a:r>
            <a:r>
              <a:rPr lang="en-US" sz="2000" i="1" dirty="0" smtClean="0"/>
              <a:t>:  fry, try, cry, &amp; dry</a:t>
            </a:r>
            <a:endParaRPr lang="en-US" sz="2000" dirty="0" smtClean="0"/>
          </a:p>
          <a:p>
            <a:pPr>
              <a:buFont typeface="Wingdings" pitchFamily="2" charset="2"/>
              <a:buChar char="Ø"/>
            </a:pPr>
            <a:r>
              <a:rPr lang="en-US" sz="2000" dirty="0" smtClean="0"/>
              <a:t>The number of times that you hear the sound of a </a:t>
            </a:r>
            <a:r>
              <a:rPr lang="en-US" sz="2000" dirty="0" smtClean="0">
                <a:solidFill>
                  <a:srgbClr val="7030A0"/>
                </a:solidFill>
              </a:rPr>
              <a:t>vowel </a:t>
            </a:r>
            <a:r>
              <a:rPr lang="en-US" sz="2000" dirty="0" smtClean="0"/>
              <a:t>is the number of syllables in a word</a:t>
            </a:r>
          </a:p>
          <a:p>
            <a:r>
              <a:rPr lang="en-US" sz="2000" dirty="0" smtClean="0"/>
              <a:t>When two (or more) </a:t>
            </a:r>
            <a:r>
              <a:rPr lang="en-US" sz="2000" dirty="0" smtClean="0">
                <a:solidFill>
                  <a:srgbClr val="7030A0"/>
                </a:solidFill>
              </a:rPr>
              <a:t>vowels </a:t>
            </a:r>
            <a:r>
              <a:rPr lang="en-US" sz="2000" dirty="0" smtClean="0"/>
              <a:t>are next to each other, the number of syllables depends on the number of </a:t>
            </a:r>
            <a:r>
              <a:rPr lang="en-US" sz="2000" dirty="0" smtClean="0">
                <a:solidFill>
                  <a:srgbClr val="7030A0"/>
                </a:solidFill>
              </a:rPr>
              <a:t>vowel </a:t>
            </a:r>
            <a:r>
              <a:rPr lang="en-US" sz="2000" dirty="0" smtClean="0"/>
              <a:t>sounds.</a:t>
            </a:r>
          </a:p>
          <a:p>
            <a:pPr lvl="1"/>
            <a:r>
              <a:rPr lang="en-US" sz="2000" b="1" i="1" dirty="0" smtClean="0"/>
              <a:t>examples</a:t>
            </a:r>
            <a:r>
              <a:rPr lang="en-US" sz="2000" i="1" dirty="0" smtClean="0"/>
              <a:t>:  </a:t>
            </a:r>
            <a:r>
              <a:rPr lang="en-US" sz="2000" i="1" dirty="0" smtClean="0">
                <a:solidFill>
                  <a:srgbClr val="7030A0"/>
                </a:solidFill>
              </a:rPr>
              <a:t>free </a:t>
            </a:r>
            <a:r>
              <a:rPr lang="en-US" sz="2000" i="1" dirty="0" smtClean="0"/>
              <a:t>(1 syllable), </a:t>
            </a:r>
            <a:r>
              <a:rPr lang="en-US" sz="2000" i="1" dirty="0" smtClean="0">
                <a:solidFill>
                  <a:srgbClr val="7030A0"/>
                </a:solidFill>
              </a:rPr>
              <a:t>eat</a:t>
            </a:r>
            <a:r>
              <a:rPr lang="en-US" sz="2000" i="1" dirty="0" smtClean="0"/>
              <a:t> (1 syllable), &amp;</a:t>
            </a:r>
            <a:r>
              <a:rPr lang="en-US" sz="2000" i="1" dirty="0" smtClean="0">
                <a:solidFill>
                  <a:srgbClr val="7030A0"/>
                </a:solidFill>
              </a:rPr>
              <a:t> bio </a:t>
            </a:r>
            <a:r>
              <a:rPr lang="en-US" sz="2000" i="1" dirty="0" smtClean="0"/>
              <a:t>(2 syllables)</a:t>
            </a:r>
            <a:endParaRPr lang="en-US" sz="2000" dirty="0" smtClean="0"/>
          </a:p>
          <a:p>
            <a:pPr>
              <a:buFont typeface="Wingdings" pitchFamily="2" charset="2"/>
              <a:buChar char="Ø"/>
            </a:pPr>
            <a:r>
              <a:rPr lang="en-US" sz="2000" dirty="0" smtClean="0"/>
              <a:t>If a vowel is silent, it is not counted as a syllable.</a:t>
            </a:r>
          </a:p>
          <a:p>
            <a:pPr lvl="1"/>
            <a:r>
              <a:rPr lang="en-US" sz="2000" b="1" i="1" dirty="0" smtClean="0"/>
              <a:t>example</a:t>
            </a:r>
            <a:r>
              <a:rPr lang="en-US" sz="2000" i="1" dirty="0" smtClean="0"/>
              <a:t>:  </a:t>
            </a:r>
            <a:r>
              <a:rPr lang="en-US" sz="2000" i="1" dirty="0" smtClean="0">
                <a:solidFill>
                  <a:srgbClr val="7030A0"/>
                </a:solidFill>
              </a:rPr>
              <a:t>fire </a:t>
            </a:r>
            <a:r>
              <a:rPr lang="en-US" sz="2000" i="1" dirty="0" smtClean="0"/>
              <a:t>(1 syllable)</a:t>
            </a:r>
            <a:endParaRPr lang="en-US" sz="2000" dirty="0" smtClean="0"/>
          </a:p>
          <a:p>
            <a:pPr>
              <a:buFont typeface="Wingdings" pitchFamily="2" charset="2"/>
              <a:buChar char="Ø"/>
            </a:pPr>
            <a:r>
              <a:rPr lang="en-US" sz="2000" dirty="0" smtClean="0"/>
              <a:t>Does the word end with "le" or "les?" This is a syllable if the letter before the "le" is a </a:t>
            </a:r>
            <a:r>
              <a:rPr lang="en-US" sz="2000" dirty="0" smtClean="0">
                <a:solidFill>
                  <a:srgbClr val="7030A0"/>
                </a:solidFill>
              </a:rPr>
              <a:t>consonant.</a:t>
            </a:r>
            <a:endParaRPr lang="en-US" sz="2000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09" name="Rectangle 9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</a:rPr>
              <a:t>How do you say </a:t>
            </a:r>
            <a:r>
              <a:rPr lang="en-US" altLang="zh-CN" i="1" dirty="0" smtClean="0">
                <a:solidFill>
                  <a:schemeClr val="bg1"/>
                </a:solidFill>
              </a:rPr>
              <a:t>teacher</a:t>
            </a:r>
            <a:r>
              <a:rPr lang="en-US" altLang="zh-CN" dirty="0" smtClean="0">
                <a:solidFill>
                  <a:schemeClr val="bg1"/>
                </a:solidFill>
              </a:rPr>
              <a:t>?</a:t>
            </a:r>
          </a:p>
        </p:txBody>
      </p:sp>
      <p:graphicFrame>
        <p:nvGraphicFramePr>
          <p:cNvPr id="86223" name="Group 207"/>
          <p:cNvGraphicFramePr>
            <a:graphicFrameLocks noGrp="1"/>
          </p:cNvGraphicFramePr>
          <p:nvPr/>
        </p:nvGraphicFramePr>
        <p:xfrm>
          <a:off x="997132" y="2529840"/>
          <a:ext cx="9347200" cy="3692526"/>
        </p:xfrm>
        <a:graphic>
          <a:graphicData uri="http://schemas.openxmlformats.org/drawingml/2006/table">
            <a:tbl>
              <a:tblPr/>
              <a:tblGrid>
                <a:gridCol w="2810933"/>
                <a:gridCol w="1049867"/>
                <a:gridCol w="2844800"/>
                <a:gridCol w="2641600"/>
              </a:tblGrid>
              <a:tr h="609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Longer</a:t>
                      </a:r>
                    </a:p>
                  </a:txBody>
                  <a:tcPr marL="121920" marR="1219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teeeeeeeeeeee cher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79438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Higher</a:t>
                      </a:r>
                    </a:p>
                  </a:txBody>
                  <a:tcPr marL="121920" marR="1219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tea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81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cher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Louder</a:t>
                      </a:r>
                    </a:p>
                  </a:txBody>
                  <a:tcPr marL="121920" marR="1219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4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TEA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 cher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81025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All three combined</a:t>
                      </a:r>
                    </a:p>
                  </a:txBody>
                  <a:tcPr marL="121920" marR="1219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TEEEEEEEEEEE</a:t>
                      </a: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4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cher</a:t>
                      </a:r>
                      <a:endParaRPr kumimoji="0" lang="en-US" altLang="zh-CN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marL="121920" marR="12192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Word Stress Rules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0897" name="Rectangle 1"/>
          <p:cNvSpPr>
            <a:spLocks noChangeArrowheads="1"/>
          </p:cNvSpPr>
          <p:nvPr/>
        </p:nvSpPr>
        <p:spPr bwMode="auto">
          <a:xfrm>
            <a:off x="1175658" y="2416629"/>
            <a:ext cx="10254342" cy="384715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15235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There are two very simple rules about word stress: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itchFamily="34" charset="0"/>
              <a:ea typeface="Calibri" pitchFamily="34" charset="0"/>
              <a:cs typeface="Arial" pitchFamily="34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One word has only one stress.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 (One word cannot have two stresses.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sz="2400" dirty="0" smtClean="0">
              <a:solidFill>
                <a:srgbClr val="333333"/>
              </a:solidFill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2400" b="1" dirty="0" smtClean="0"/>
              <a:t>We can only stress vowels, not consonants.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333333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It`s because syllables are vowel sounds with or without consonant sounds. 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v"/>
            </a:pPr>
            <a:r>
              <a:rPr lang="en-US" sz="2400" b="1" dirty="0" smtClean="0">
                <a:latin typeface="+mj-lt"/>
                <a:cs typeface="Times New Roman" pitchFamily="18" charset="0"/>
              </a:rPr>
              <a:t>With many exceptions </a:t>
            </a:r>
            <a:r>
              <a:rPr lang="en-US" sz="2400" b="1" dirty="0" smtClean="0">
                <a:latin typeface="+mj-lt"/>
              </a:rPr>
              <a:t>Here are some more, rather complicated, rules that can help you understand where to put the stress. </a:t>
            </a:r>
            <a:endParaRPr kumimoji="0" lang="en-US" sz="2400" b="1" i="0" u="none" strike="noStrike" cap="none" normalizeH="0" baseline="0" dirty="0" smtClean="0">
              <a:ln>
                <a:noFill/>
              </a:ln>
              <a:effectLst/>
              <a:latin typeface="+mj-lt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00891" y="876420"/>
          <a:ext cx="10685418" cy="5460683"/>
        </p:xfrm>
        <a:graphic>
          <a:graphicData uri="http://schemas.openxmlformats.org/drawingml/2006/table">
            <a:tbl>
              <a:tblPr/>
              <a:tblGrid>
                <a:gridCol w="2659124"/>
                <a:gridCol w="2639552"/>
                <a:gridCol w="2759421"/>
                <a:gridCol w="2627321"/>
              </a:tblGrid>
              <a:tr h="61436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Word type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Where is the stress?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Examples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3343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Two syllables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Nouns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on the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first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syllable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cen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ter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ob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ject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flow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er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334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Verbs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on the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last 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syllable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re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lease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ad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mit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ar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range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81088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Compound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(words with two parts)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Nouns </a:t>
                      </a:r>
                      <a:br>
                        <a:rPr kumimoji="0" lang="pt-BR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pt-BR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(N + N) </a:t>
                      </a:r>
                      <a:br>
                        <a:rPr kumimoji="0" lang="pt-BR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pt-BR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(Adj. + N)</a:t>
                      </a:r>
                      <a:endParaRPr kumimoji="0" lang="pt-BR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on the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first part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desk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top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pen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cil case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book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shelf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green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house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334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Adjectives </a:t>
                      </a:r>
                      <a:b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on the last part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the last/verb part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well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-meant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hard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-headed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b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old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-fashioned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334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Verbs </a:t>
                      </a:r>
                      <a:b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(prep. + verb)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under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stand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b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over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look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 </a:t>
                      </a:r>
                      <a:b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</a:b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outper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宋体" pitchFamily="2" charset="-122"/>
                        </a:rPr>
                        <a:t>form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2614257" y="0"/>
            <a:ext cx="62684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 smtClean="0"/>
              <a:t>Word Stress Rule</a:t>
            </a:r>
            <a:endParaRPr lang="en-US" sz="40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1921" name="Rectangle 1"/>
          <p:cNvSpPr>
            <a:spLocks noChangeArrowheads="1"/>
          </p:cNvSpPr>
          <p:nvPr/>
        </p:nvSpPr>
        <p:spPr bwMode="auto">
          <a:xfrm>
            <a:off x="806822" y="2407024"/>
            <a:ext cx="10394578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There are many two-syllable words in English whose meaning and class change with a change in stress. 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word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 pitchFamily="34" charset="0"/>
                <a:ea typeface="Calibri" pitchFamily="34" charset="0"/>
                <a:cs typeface="Arial" pitchFamily="34" charset="0"/>
              </a:rPr>
              <a:t>present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, for example is a two-syllable word. If we stress the first syllable, it is a noun (gift) or an adjective (opposite of absent). But if we stress the second syllable, it becomes a verb (to offer). 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More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examples: 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words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 pitchFamily="34" charset="0"/>
                <a:ea typeface="Calibri" pitchFamily="34" charset="0"/>
                <a:cs typeface="Arial" pitchFamily="34" charset="0"/>
              </a:rPr>
              <a:t>export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,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 pitchFamily="34" charset="0"/>
                <a:ea typeface="Calibri" pitchFamily="34" charset="0"/>
                <a:cs typeface="Arial" pitchFamily="34" charset="0"/>
              </a:rPr>
              <a:t>import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,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 pitchFamily="34" charset="0"/>
                <a:ea typeface="Calibri" pitchFamily="34" charset="0"/>
                <a:cs typeface="Arial" pitchFamily="34" charset="0"/>
              </a:rPr>
              <a:t>contract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and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 pitchFamily="34" charset="0"/>
                <a:ea typeface="Calibri" pitchFamily="34" charset="0"/>
                <a:cs typeface="Arial" pitchFamily="34" charset="0"/>
              </a:rPr>
              <a:t>object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 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can all be nouns or verbs depending on whether the stress is on the first or second syllable.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633</TotalTime>
  <Words>860</Words>
  <Application>Microsoft Office PowerPoint</Application>
  <PresentationFormat>Custom</PresentationFormat>
  <Paragraphs>218</Paragraphs>
  <Slides>21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Ion Boardroom</vt:lpstr>
      <vt:lpstr>Packager Shell Object</vt:lpstr>
      <vt:lpstr>WORD AND SENTENCE STRESS</vt:lpstr>
      <vt:lpstr>Slide 2</vt:lpstr>
      <vt:lpstr>Review: Vowel sounds and consonant sounds</vt:lpstr>
      <vt:lpstr>How to pronounce word stress?</vt:lpstr>
      <vt:lpstr>Syllables.</vt:lpstr>
      <vt:lpstr>How do you say teacher?</vt:lpstr>
      <vt:lpstr>Word Stress Rules</vt:lpstr>
      <vt:lpstr>Slide 8</vt:lpstr>
      <vt:lpstr>Slide 9</vt:lpstr>
      <vt:lpstr>Slide 10</vt:lpstr>
      <vt:lpstr>Sentence Stress in English</vt:lpstr>
      <vt:lpstr>Two kinds of words in a sentence: examples on page 135</vt:lpstr>
      <vt:lpstr>Slide 13</vt:lpstr>
      <vt:lpstr>Slide 14</vt:lpstr>
      <vt:lpstr>Slide 15</vt:lpstr>
      <vt:lpstr>The TIME between each stressed word is the same.</vt:lpstr>
      <vt:lpstr>Say the following sentence in 4 different ways:</vt:lpstr>
      <vt:lpstr>Slide 18</vt:lpstr>
      <vt:lpstr>TIME and rhythm. </vt:lpstr>
      <vt:lpstr>Watch the video and make notes of important points. </vt:lpstr>
      <vt:lpstr>Homographs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speaking</dc:title>
  <dc:creator>Administrator</dc:creator>
  <cp:lastModifiedBy>Javed Iqbal</cp:lastModifiedBy>
  <cp:revision>119</cp:revision>
  <dcterms:created xsi:type="dcterms:W3CDTF">2019-10-15T05:44:49Z</dcterms:created>
  <dcterms:modified xsi:type="dcterms:W3CDTF">2021-03-01T07:15:26Z</dcterms:modified>
</cp:coreProperties>
</file>

<file path=docProps/thumbnail.jpeg>
</file>